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9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7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84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1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7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8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7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533-0951-4AFC-8386-E0DD7FB35C99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7331-D33E-4651-B046-2740D36F0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69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880319"/>
          </a:xfrm>
        </p:spPr>
        <p:txBody>
          <a:bodyPr>
            <a:noAutofit/>
          </a:bodyPr>
          <a:lstStyle/>
          <a:p>
            <a:r>
              <a:rPr lang="ru-RU" sz="3600" b="1" dirty="0"/>
              <a:t>Советская официальная статистика как источник данных о национализме и национальной политике: как интерпретировать официальные данные</a:t>
            </a:r>
            <a:r>
              <a:rPr lang="ru-RU" sz="3600" b="1" dirty="0" smtClean="0"/>
              <a:t>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/>
              <a:t>Семинар НУГ</a:t>
            </a:r>
          </a:p>
          <a:p>
            <a:pPr>
              <a:defRPr/>
            </a:pPr>
            <a:r>
              <a:rPr lang="ru-RU" dirty="0"/>
              <a:t>«Национализм и научная политика в СССР и России: количественные аспекты</a:t>
            </a:r>
            <a:r>
              <a:rPr lang="ru-RU" dirty="0" smtClean="0"/>
              <a:t>»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04</a:t>
            </a:r>
            <a:r>
              <a:rPr lang="ru-RU" dirty="0" smtClean="0"/>
              <a:t>.03.2015</a:t>
            </a:r>
            <a:endParaRPr lang="en-US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2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Официальные статистические ежегодники </a:t>
            </a:r>
            <a:r>
              <a:rPr lang="ru-RU" dirty="0" smtClean="0"/>
              <a:t>(СССР и РСФСР)</a:t>
            </a:r>
            <a:endParaRPr lang="ru-RU" dirty="0"/>
          </a:p>
          <a:p>
            <a:r>
              <a:rPr lang="ru-RU" dirty="0"/>
              <a:t>Публикации результатов переписей населения</a:t>
            </a:r>
          </a:p>
          <a:p>
            <a:r>
              <a:rPr lang="ru-RU" dirty="0"/>
              <a:t> </a:t>
            </a:r>
            <a:r>
              <a:rPr lang="ru-RU" dirty="0" smtClean="0"/>
              <a:t>Разрез </a:t>
            </a:r>
            <a:r>
              <a:rPr lang="ru-RU" dirty="0"/>
              <a:t>данных – по союзным, автономным республикам и областям</a:t>
            </a:r>
          </a:p>
          <a:p>
            <a:r>
              <a:rPr lang="ru-RU" dirty="0"/>
              <a:t> </a:t>
            </a:r>
            <a:r>
              <a:rPr lang="ru-RU" dirty="0" smtClean="0"/>
              <a:t>Показатели </a:t>
            </a:r>
            <a:r>
              <a:rPr lang="ru-RU" dirty="0"/>
              <a:t>– относительные (%) и абсолютные (тыс.). В чем разница?  </a:t>
            </a:r>
            <a:endParaRPr lang="ru-RU" dirty="0" smtClean="0"/>
          </a:p>
          <a:p>
            <a:r>
              <a:rPr lang="ru-RU" dirty="0" smtClean="0"/>
              <a:t>Источник – </a:t>
            </a:r>
            <a:r>
              <a:rPr lang="en-US" dirty="0" smtClean="0"/>
              <a:t>istmat.info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29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интересовать?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Демография</a:t>
            </a:r>
            <a:r>
              <a:rPr lang="ru-RU" dirty="0"/>
              <a:t>. Какая численность населения в республиках, и какой этнический состав населения? Динамика этого состава?</a:t>
            </a:r>
          </a:p>
          <a:p>
            <a:pPr lvl="0"/>
            <a:r>
              <a:rPr lang="ru-RU" b="1" dirty="0"/>
              <a:t>Язык</a:t>
            </a:r>
            <a:r>
              <a:rPr lang="ru-RU" dirty="0"/>
              <a:t>. На каком языке говорят в республике? Какой уровень владения родным языком?</a:t>
            </a:r>
          </a:p>
          <a:p>
            <a:pPr lvl="0"/>
            <a:r>
              <a:rPr lang="ru-RU" b="1" dirty="0"/>
              <a:t>Образование</a:t>
            </a:r>
            <a:r>
              <a:rPr lang="ru-RU" dirty="0"/>
              <a:t>. Доступ к образованию, доступ к образованию  на родном языке. Обеспеченность учебниками? Доступ к высшему образованию? (в условиях СССР это мощный социальный лифт). Кол-во университетов, кол-во студентов, кол-во студентов на 10000 чел. Студенты титульной национальности?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35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может интересовать? - 2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Наука</a:t>
            </a:r>
            <a:r>
              <a:rPr lang="ru-RU" dirty="0"/>
              <a:t>. Научные организации, научные работники</a:t>
            </a:r>
          </a:p>
          <a:p>
            <a:pPr lvl="0"/>
            <a:r>
              <a:rPr lang="ru-RU" b="1" dirty="0"/>
              <a:t>Культура</a:t>
            </a:r>
            <a:r>
              <a:rPr lang="ru-RU" dirty="0"/>
              <a:t>. Массовая печать на родном языке (газеты, журналы); тиражи. Книги на родном языке (номенклатура и тираж). Музеи? Библиотеки? Театры?</a:t>
            </a:r>
          </a:p>
          <a:p>
            <a:pPr lvl="0"/>
            <a:r>
              <a:rPr lang="ru-RU" b="1" dirty="0"/>
              <a:t>Экономика</a:t>
            </a:r>
            <a:r>
              <a:rPr lang="ru-RU" dirty="0"/>
              <a:t>. Как оценить степень благосостояния республики? Экономика влияет на развитие всех процессов в обществе.</a:t>
            </a:r>
          </a:p>
          <a:p>
            <a:pPr lvl="0"/>
            <a:r>
              <a:rPr lang="ru-RU" b="1" dirty="0"/>
              <a:t>Социальный состав населения</a:t>
            </a:r>
            <a:r>
              <a:rPr lang="ru-RU" dirty="0"/>
              <a:t>. Рабочие? Служащие? Колхозники?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42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Во-первых, считаем данные достоверными. </a:t>
            </a:r>
          </a:p>
          <a:p>
            <a:r>
              <a:rPr lang="ru-RU" dirty="0"/>
              <a:t>Во-вторых, мы изначально замеряем косвенные показатели национализма и национальной политики. Практически нет прямых индикаторов (Сколько депортировано? Сколько репрессировано?) Национальный вопрос считался (почти) решенным. Практически все здесь зависит от нашей интерпретации. </a:t>
            </a:r>
          </a:p>
          <a:p>
            <a:r>
              <a:rPr lang="ru-RU" dirty="0"/>
              <a:t>В-третьих, исторические ряды. Часть данных приводится как прирост либо от 1913 года, либо от основания республики /вхождения в СССР. Как унифицировать эти данные?</a:t>
            </a:r>
          </a:p>
          <a:p>
            <a:r>
              <a:rPr lang="ru-RU" dirty="0"/>
              <a:t>В-четвертых, иногда нет стандартных, понятных показателей. Экономика: динамика роста промышленного производства, от года основания республики. Как померять доход? ВРП?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10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 хватает?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Данные по культуре? Численность интеллигенции? Национальность партийной организации? </a:t>
            </a:r>
          </a:p>
          <a:p>
            <a:r>
              <a:rPr lang="ru-RU" dirty="0"/>
              <a:t>Данных по нероссийским автономным республикам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63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можно было бы еще использовать? </a:t>
            </a:r>
          </a:p>
          <a:p>
            <a:r>
              <a:rPr lang="ru-RU" dirty="0" smtClean="0"/>
              <a:t>Есть ли показатели из здравоохранения? Еще из науки? Образования? Экономики?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008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343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Советская официальная статистика как источник данных о национализме и национальной политике: как интерпретировать официальные данные?</vt:lpstr>
      <vt:lpstr>Введение</vt:lpstr>
      <vt:lpstr>Что может интересовать?</vt:lpstr>
      <vt:lpstr>Что может интересовать? - 2</vt:lpstr>
      <vt:lpstr>Проблемы</vt:lpstr>
      <vt:lpstr>Чего не хватает?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Советская официальная статистика как источник данных о национализме и национальной политике: как интерпретировать официальные данные?</dc:title>
  <dc:creator>Студент НИУ ВШЭ</dc:creator>
  <cp:lastModifiedBy>Студент НИУ ВШЭ</cp:lastModifiedBy>
  <cp:revision>3</cp:revision>
  <dcterms:created xsi:type="dcterms:W3CDTF">2015-03-26T12:08:14Z</dcterms:created>
  <dcterms:modified xsi:type="dcterms:W3CDTF">2015-03-26T12:19:41Z</dcterms:modified>
</cp:coreProperties>
</file>